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1" r:id="rId2"/>
    <p:sldMasterId id="2147483662" r:id="rId3"/>
    <p:sldMasterId id="2147483673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32397700" cy="431673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7EAED"/>
          </a:solidFill>
        </a:fill>
      </a:tcStyle>
    </a:wholeTbl>
    <a:band1H>
      <a:tcStyle>
        <a:tcBdr/>
        <a:fill>
          <a:solidFill>
            <a:srgbClr val="CCD2D8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CD2D8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156082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156082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156082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156082"/>
          </a:solidFill>
        </a:fill>
      </a:tcStyle>
    </a:firstRow>
  </a:tblStyle>
  <a:tblStyle styleId="{5940675A-B579-460E-94D1-54222C63F5D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</a:tblStyle>
  <a:tblStyle styleId="{D7AC3CCA-C797-4891-BE02-D94E43425B78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7E7E7"/>
          </a:solidFill>
        </a:fill>
      </a:tcStyle>
    </a:wholeTbl>
    <a:band1H>
      <a:tcStyle>
        <a:tcBdr/>
        <a:fill>
          <a:solidFill>
            <a:srgbClr val="CBCBCB"/>
          </a:solidFill>
        </a:fill>
      </a:tcStyle>
    </a:band1H>
    <a:band1V>
      <a:tcStyle>
        <a:tcBdr/>
        <a:fill>
          <a:solidFill>
            <a:srgbClr val="CBCBCB"/>
          </a:solidFill>
        </a:fill>
      </a:tcStyle>
    </a:band1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2540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E7E7E7"/>
          </a:solidFill>
        </a:fill>
      </a:tcStyle>
    </a:lastRow>
    <a:firstRow>
      <a:tcTxStyle b="on">
        <a:font>
          <a:latin typeface=""/>
          <a:ea typeface=""/>
          <a:cs typeface=""/>
        </a:font>
      </a:tcTxStyle>
      <a:tcStyle>
        <a:tcBdr/>
        <a:fill>
          <a:solidFill>
            <a:srgbClr val="E7E7E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12"/>
  </p:normalViewPr>
  <p:slideViewPr>
    <p:cSldViewPr snapToGrid="0">
      <p:cViewPr>
        <p:scale>
          <a:sx n="20" d="100"/>
          <a:sy n="20" d="100"/>
        </p:scale>
        <p:origin x="1569" y="-1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E86FF329-7F80-8718-519F-7A81012F2D7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97D00AB-3D02-1071-E6D8-8C3F8E85C5A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6B3C15B-CCCF-5948-B580-5C67872B336F}" type="datetime1">
              <a:rPr lang="en-US" sz="1200" b="0" i="0" u="none" strike="noStrike" kern="0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11/13/2025</a:t>
            </a:fld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7464595-8FF9-64AD-FA25-85DB2E7D1C46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BAA0B84-1925-2E27-694E-0FCFE5B40AE2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59767A3-1AB4-2346-9FC6-90E4AD683A2D}" type="slidenum">
              <a:t>‹#›</a:t>
            </a:fld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9699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>
            <a:extLst>
              <a:ext uri="{FF2B5EF4-FFF2-40B4-BE49-F238E27FC236}">
                <a16:creationId xmlns:a16="http://schemas.microsoft.com/office/drawing/2014/main" id="{1D7274D6-1F68-9A3E-70F8-D9FB4ED805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Google Shape;4;n">
            <a:extLst>
              <a:ext uri="{FF2B5EF4-FFF2-40B4-BE49-F238E27FC236}">
                <a16:creationId xmlns:a16="http://schemas.microsoft.com/office/drawing/2014/main" id="{BC007972-27D7-F590-5F8E-39C533A17845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1" tIns="45701" rIns="91421" bIns="45701" anchor="t" anchorCtr="0" compatLnSpc="1">
            <a:noAutofit/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7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457200" marR="0" lvl="0" indent="-22860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0" cap="none" spc="0" baseline="0">
        <a:solidFill>
          <a:srgbClr val="000000"/>
        </a:solidFill>
        <a:uFillTx/>
        <a:latin typeface="Calibri"/>
        <a:ea typeface="Calibri"/>
        <a:cs typeface="Calibri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;p8">
            <a:extLst>
              <a:ext uri="{FF2B5EF4-FFF2-40B4-BE49-F238E27FC236}">
                <a16:creationId xmlns:a16="http://schemas.microsoft.com/office/drawing/2014/main" id="{EEBD1940-5B11-B738-A7C8-95552C1F0B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28755"/>
            <a:ext cx="29163645" cy="7194819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1" compatLnSpc="1">
            <a:normAutofit/>
          </a:bodyPr>
          <a:lstStyle>
            <a:lvl1pPr marL="0"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1400" b="0" i="0" u="none" strike="noStrike" kern="0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Google Shape;31;p8">
            <a:extLst>
              <a:ext uri="{FF2B5EF4-FFF2-40B4-BE49-F238E27FC236}">
                <a16:creationId xmlns:a16="http://schemas.microsoft.com/office/drawing/2014/main" id="{DA816CEA-4449-34E8-754B-96960685C4B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2092423-2CD9-5642-9F7E-BCA5AE4D8A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44002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0;p11">
            <a:extLst>
              <a:ext uri="{FF2B5EF4-FFF2-40B4-BE49-F238E27FC236}">
                <a16:creationId xmlns:a16="http://schemas.microsoft.com/office/drawing/2014/main" id="{C9A47336-CB25-029C-4EE6-FB7D74A3F1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51422" y="30218222"/>
            <a:ext cx="19442430" cy="3567431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42;p11">
            <a:extLst>
              <a:ext uri="{FF2B5EF4-FFF2-40B4-BE49-F238E27FC236}">
                <a16:creationId xmlns:a16="http://schemas.microsoft.com/office/drawing/2014/main" id="{33C5E02E-FF8A-8805-83A6-3BFD75BE6EA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51422" y="33785653"/>
            <a:ext cx="19442430" cy="5066342"/>
          </a:xfrm>
        </p:spPr>
        <p:txBody>
          <a:bodyPr/>
          <a:lstStyle>
            <a:lvl1pPr indent="-228600">
              <a:spcBef>
                <a:spcPts val="1500"/>
              </a:spcBef>
              <a:buNone/>
              <a:defRPr lang="en-US" sz="6600"/>
            </a:lvl1pPr>
          </a:lstStyle>
          <a:p>
            <a:pPr lvl="0"/>
            <a:endParaRPr lang="en-US"/>
          </a:p>
        </p:txBody>
      </p:sp>
      <p:sp>
        <p:nvSpPr>
          <p:cNvPr id="4" name="Google Shape;43;p11">
            <a:extLst>
              <a:ext uri="{FF2B5EF4-FFF2-40B4-BE49-F238E27FC236}">
                <a16:creationId xmlns:a16="http://schemas.microsoft.com/office/drawing/2014/main" id="{B7A736E3-A5E6-76AE-0EEF-A1740B7FA74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4776E26-8D4B-584E-96A0-E97657C316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10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;p12">
            <a:extLst>
              <a:ext uri="{FF2B5EF4-FFF2-40B4-BE49-F238E27FC236}">
                <a16:creationId xmlns:a16="http://schemas.microsoft.com/office/drawing/2014/main" id="{F50729ED-AF80-5FA6-63D9-263F61554EE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46;p12">
            <a:extLst>
              <a:ext uri="{FF2B5EF4-FFF2-40B4-BE49-F238E27FC236}">
                <a16:creationId xmlns:a16="http://schemas.microsoft.com/office/drawing/2014/main" id="{3D91950A-5DC0-3A49-4DB2-75B9245110D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47;p12">
            <a:extLst>
              <a:ext uri="{FF2B5EF4-FFF2-40B4-BE49-F238E27FC236}">
                <a16:creationId xmlns:a16="http://schemas.microsoft.com/office/drawing/2014/main" id="{BC3E6700-A18F-65FE-37DC-18BE45CC79F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0CC405-B732-134A-8D09-DE46810FF28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167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9;p13">
            <a:extLst>
              <a:ext uri="{FF2B5EF4-FFF2-40B4-BE49-F238E27FC236}">
                <a16:creationId xmlns:a16="http://schemas.microsoft.com/office/drawing/2014/main" id="{6D661EED-7B54-D67B-6E9D-1EAFEE1CEE5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4FBDB19-8848-CE49-A2AD-63445AEE3A0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5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;p4">
            <a:extLst>
              <a:ext uri="{FF2B5EF4-FFF2-40B4-BE49-F238E27FC236}">
                <a16:creationId xmlns:a16="http://schemas.microsoft.com/office/drawing/2014/main" id="{209BB56F-5D3E-03EA-0FEE-B2615BB40FE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430301" y="13410334"/>
            <a:ext cx="27543447" cy="9253334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15;p4">
            <a:extLst>
              <a:ext uri="{FF2B5EF4-FFF2-40B4-BE49-F238E27FC236}">
                <a16:creationId xmlns:a16="http://schemas.microsoft.com/office/drawing/2014/main" id="{D860DA93-B2E5-9552-747F-3653CE33F9B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60602" y="24462367"/>
            <a:ext cx="22682835" cy="11032053"/>
          </a:xfrm>
        </p:spPr>
        <p:txBody>
          <a:bodyPr anchorCtr="1"/>
          <a:lstStyle>
            <a:lvl1pPr indent="-228600" algn="ctr">
              <a:buNone/>
              <a:defRPr lang="en-US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16;p4">
            <a:extLst>
              <a:ext uri="{FF2B5EF4-FFF2-40B4-BE49-F238E27FC236}">
                <a16:creationId xmlns:a16="http://schemas.microsoft.com/office/drawing/2014/main" id="{5DBC5B40-4754-1FA9-6FC8-AD6F5F67755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EF38A10-0374-F744-8205-E4429FFD3E8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3204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;p5">
            <a:extLst>
              <a:ext uri="{FF2B5EF4-FFF2-40B4-BE49-F238E27FC236}">
                <a16:creationId xmlns:a16="http://schemas.microsoft.com/office/drawing/2014/main" id="{1EE305A3-F91E-283D-52BE-C01637AA6E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59698" y="27740015"/>
            <a:ext cx="27543447" cy="8573825"/>
          </a:xfrm>
        </p:spPr>
        <p:txBody>
          <a:bodyPr anchor="t" anchorCtr="0"/>
          <a:lstStyle>
            <a:lvl1pPr algn="l">
              <a:defRPr sz="18900" b="1"/>
            </a:lvl1pPr>
          </a:lstStyle>
          <a:p>
            <a:pPr lvl="0"/>
            <a:endParaRPr lang="en-US"/>
          </a:p>
        </p:txBody>
      </p:sp>
      <p:sp>
        <p:nvSpPr>
          <p:cNvPr id="3" name="Google Shape;19;p5">
            <a:extLst>
              <a:ext uri="{FF2B5EF4-FFF2-40B4-BE49-F238E27FC236}">
                <a16:creationId xmlns:a16="http://schemas.microsoft.com/office/drawing/2014/main" id="{A0627868-406B-9850-1B42-355921BD8E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59698" y="18296814"/>
            <a:ext cx="27543447" cy="9443191"/>
          </a:xfrm>
        </p:spPr>
        <p:txBody>
          <a:bodyPr anchor="b"/>
          <a:lstStyle>
            <a:lvl1pPr indent="-228600">
              <a:spcBef>
                <a:spcPts val="2200"/>
              </a:spcBef>
              <a:buNone/>
              <a:defRPr lang="en-US" sz="9400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20;p5">
            <a:extLst>
              <a:ext uri="{FF2B5EF4-FFF2-40B4-BE49-F238E27FC236}">
                <a16:creationId xmlns:a16="http://schemas.microsoft.com/office/drawing/2014/main" id="{0E0A79CB-6E7F-90BB-403A-D9FB9393394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C962748-72DA-5242-90D6-6DABE29154F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41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9995B93A-E993-D73D-DBBD-076118A1BA9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3;p6">
            <a:extLst>
              <a:ext uri="{FF2B5EF4-FFF2-40B4-BE49-F238E27FC236}">
                <a16:creationId xmlns:a16="http://schemas.microsoft.com/office/drawing/2014/main" id="{6D323FC4-17DE-07DF-B817-8DAB456539C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3FF332B-E1B5-CF4B-9696-C2B464319F7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69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;p7">
            <a:extLst>
              <a:ext uri="{FF2B5EF4-FFF2-40B4-BE49-F238E27FC236}">
                <a16:creationId xmlns:a16="http://schemas.microsoft.com/office/drawing/2014/main" id="{9680DBB3-F05F-AE31-A98C-FD5070AED38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6;p7">
            <a:extLst>
              <a:ext uri="{FF2B5EF4-FFF2-40B4-BE49-F238E27FC236}">
                <a16:creationId xmlns:a16="http://schemas.microsoft.com/office/drawing/2014/main" id="{29062290-A3CD-7A15-CA78-AA29786E782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663040"/>
            <a:ext cx="14317419" cy="4027099"/>
          </a:xfrm>
        </p:spPr>
        <p:txBody>
          <a:bodyPr anchor="b"/>
          <a:lstStyle>
            <a:lvl1pPr indent="-228600">
              <a:spcBef>
                <a:spcPts val="2700"/>
              </a:spcBef>
              <a:buNone/>
              <a:defRPr lang="en-US" sz="11300" b="1"/>
            </a:lvl1pPr>
          </a:lstStyle>
          <a:p>
            <a:pPr lvl="0"/>
            <a:endParaRPr lang="en-US"/>
          </a:p>
        </p:txBody>
      </p:sp>
      <p:sp>
        <p:nvSpPr>
          <p:cNvPr id="4" name="Google Shape;27;p7">
            <a:extLst>
              <a:ext uri="{FF2B5EF4-FFF2-40B4-BE49-F238E27FC236}">
                <a16:creationId xmlns:a16="http://schemas.microsoft.com/office/drawing/2014/main" id="{F6307F7B-F2BF-3571-886B-BBCCA5C8BAC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460809" y="9663040"/>
            <a:ext cx="14323042" cy="4027099"/>
          </a:xfrm>
        </p:spPr>
        <p:txBody>
          <a:bodyPr anchor="b"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28;p7">
            <a:extLst>
              <a:ext uri="{FF2B5EF4-FFF2-40B4-BE49-F238E27FC236}">
                <a16:creationId xmlns:a16="http://schemas.microsoft.com/office/drawing/2014/main" id="{AE796641-D11F-E19E-117C-4CFDD47EFF4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6F9C20B-A656-8A4E-858C-9717F23723A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6700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;p8">
            <a:extLst>
              <a:ext uri="{FF2B5EF4-FFF2-40B4-BE49-F238E27FC236}">
                <a16:creationId xmlns:a16="http://schemas.microsoft.com/office/drawing/2014/main" id="{E863766B-B945-F510-DACD-78419483E6F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31;p8">
            <a:extLst>
              <a:ext uri="{FF2B5EF4-FFF2-40B4-BE49-F238E27FC236}">
                <a16:creationId xmlns:a16="http://schemas.microsoft.com/office/drawing/2014/main" id="{B02EAFE6-E251-9CEC-34BF-09DD1F0E1FE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A9DFF39-E622-FE48-B2A0-254E8E0D6EC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74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3;p9">
            <a:extLst>
              <a:ext uri="{FF2B5EF4-FFF2-40B4-BE49-F238E27FC236}">
                <a16:creationId xmlns:a16="http://schemas.microsoft.com/office/drawing/2014/main" id="{460CCD51-E903-E772-F4CC-7DEC3E76C56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03BD456-F826-1549-A16D-AD8E5A6D5F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951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;p10">
            <a:extLst>
              <a:ext uri="{FF2B5EF4-FFF2-40B4-BE49-F238E27FC236}">
                <a16:creationId xmlns:a16="http://schemas.microsoft.com/office/drawing/2014/main" id="{D697A355-CB5D-9825-1A96-ED6B1C7E92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18761"/>
            <a:ext cx="10660706" cy="7314724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36;p10">
            <a:extLst>
              <a:ext uri="{FF2B5EF4-FFF2-40B4-BE49-F238E27FC236}">
                <a16:creationId xmlns:a16="http://schemas.microsoft.com/office/drawing/2014/main" id="{6FEAE4EB-A28D-4391-17D7-714162ADDE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669085" y="1718761"/>
            <a:ext cx="18114766" cy="36843452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37;p10">
            <a:extLst>
              <a:ext uri="{FF2B5EF4-FFF2-40B4-BE49-F238E27FC236}">
                <a16:creationId xmlns:a16="http://schemas.microsoft.com/office/drawing/2014/main" id="{A5B6E514-2EE9-78DE-456C-C90490AE1B2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033494"/>
            <a:ext cx="10660706" cy="29528719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38;p10">
            <a:extLst>
              <a:ext uri="{FF2B5EF4-FFF2-40B4-BE49-F238E27FC236}">
                <a16:creationId xmlns:a16="http://schemas.microsoft.com/office/drawing/2014/main" id="{DCCFD73F-D957-0B22-BEA1-17DA46C5BAF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11F52CD-80BE-C54B-9844-71CF22FC520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19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E844AD-AFC6-98BD-97E7-618F9B066A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7258" y="2298701"/>
            <a:ext cx="27943177" cy="8343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zh-TW" sz="1400" b="0" i="0" u="none" strike="noStrike" kern="0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1BB2311-2CFC-6B71-DDF8-BB97C8D1677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D8FA9B7-52EE-6942-AE11-4161F59E9B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571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0;p11">
            <a:extLst>
              <a:ext uri="{FF2B5EF4-FFF2-40B4-BE49-F238E27FC236}">
                <a16:creationId xmlns:a16="http://schemas.microsoft.com/office/drawing/2014/main" id="{8E1F6C83-14C9-43B7-80E9-5CC60648AD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51422" y="30218222"/>
            <a:ext cx="19442430" cy="3567431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42;p11">
            <a:extLst>
              <a:ext uri="{FF2B5EF4-FFF2-40B4-BE49-F238E27FC236}">
                <a16:creationId xmlns:a16="http://schemas.microsoft.com/office/drawing/2014/main" id="{946BF8A3-B0D9-0BE7-3E2E-03B8D071EE7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51422" y="33785653"/>
            <a:ext cx="19442430" cy="5066342"/>
          </a:xfrm>
        </p:spPr>
        <p:txBody>
          <a:bodyPr/>
          <a:lstStyle>
            <a:lvl1pPr indent="-228600">
              <a:spcBef>
                <a:spcPts val="1500"/>
              </a:spcBef>
              <a:buNone/>
              <a:defRPr lang="en-US" sz="6600"/>
            </a:lvl1pPr>
          </a:lstStyle>
          <a:p>
            <a:pPr lvl="0"/>
            <a:endParaRPr lang="en-US"/>
          </a:p>
        </p:txBody>
      </p:sp>
      <p:sp>
        <p:nvSpPr>
          <p:cNvPr id="4" name="Google Shape;43;p11">
            <a:extLst>
              <a:ext uri="{FF2B5EF4-FFF2-40B4-BE49-F238E27FC236}">
                <a16:creationId xmlns:a16="http://schemas.microsoft.com/office/drawing/2014/main" id="{8841A0D0-688D-F1E1-6170-66A3EE5384B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75C352-B3DE-684A-AEE1-CD37993ECC8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403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;p12">
            <a:extLst>
              <a:ext uri="{FF2B5EF4-FFF2-40B4-BE49-F238E27FC236}">
                <a16:creationId xmlns:a16="http://schemas.microsoft.com/office/drawing/2014/main" id="{004FD34D-0BAF-14D2-104B-6581BCC89F4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46;p12">
            <a:extLst>
              <a:ext uri="{FF2B5EF4-FFF2-40B4-BE49-F238E27FC236}">
                <a16:creationId xmlns:a16="http://schemas.microsoft.com/office/drawing/2014/main" id="{69F5FC17-5C39-5C91-F49C-15D7B9DB19B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47;p12">
            <a:extLst>
              <a:ext uri="{FF2B5EF4-FFF2-40B4-BE49-F238E27FC236}">
                <a16:creationId xmlns:a16="http://schemas.microsoft.com/office/drawing/2014/main" id="{BD7045D6-DE1B-21CF-DDAC-A1471F94B6B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71AF45-6C8E-1D41-A637-DA49473536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43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9;p13">
            <a:extLst>
              <a:ext uri="{FF2B5EF4-FFF2-40B4-BE49-F238E27FC236}">
                <a16:creationId xmlns:a16="http://schemas.microsoft.com/office/drawing/2014/main" id="{683FAB51-15E8-6814-E4D3-E51089BFB6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550E903-53F2-F448-BCA0-34F6F344C16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3933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14E8AE-462A-A7DB-B584-ED44AF5D023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049713" y="7064370"/>
            <a:ext cx="24298278" cy="1502885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2DD7865-85A7-14E3-0E64-9F0A3C8E82B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049713" y="22672676"/>
            <a:ext cx="24298278" cy="1042193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TW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4D1EBC-31DC-EA29-C59F-102A8B50F82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94242F9-F2B4-5B40-9172-D18270DDCFEB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CDA4D00-ED28-3004-75CB-B1CED0B8234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194365-AA85-A015-9876-6F0C695A0CE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BDFF1D1-A86D-D24A-87A8-0D6950F217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941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544181-E07D-5D1E-F903-473B4ACC2D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A7E2C3-20B4-038C-47E3-47A3DA49694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F30973B-CFF0-CAB7-814D-507688ACA71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F7440EB-1CA8-3342-B6D3-E06779CDC635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92A273A-3369-59C8-DAEB-234B11B9481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EDE983-BD51-E1F3-35A5-CDB750258AC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615EC5B-D932-F44F-A686-DBF98FEE71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107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4A4899-F500-918B-DE6C-F80A14E1E7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3" y="10761665"/>
            <a:ext cx="27943177" cy="17956209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27571A9-E0B8-D695-4B58-84F7AC00B1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09803" y="28887733"/>
            <a:ext cx="27943177" cy="9442451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E18C86-C4CD-49CD-431C-E58CB0A8258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893E13A-6655-4F4D-9E94-A966C0229FE5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D3FA03E-5008-4DA5-4CE7-AB332698388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83700E9-C21C-6980-9D3B-00D694C7EF6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70E2DE7-6A11-F144-BF7F-78A524D406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6734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D47671-6356-C5FC-4437-FC3C2BB25B9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97B9AB-55F3-0FBD-E7FB-C36F3905686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227258" y="11491914"/>
            <a:ext cx="13895386" cy="2738913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C31363-FEA6-9826-91D2-C6CE70A4B6DE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6275048" y="11491914"/>
            <a:ext cx="13895386" cy="2738913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8A6AED-4AA4-8E4E-F304-D73EA1733EB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3515BA0-F501-C647-8EC6-46A9686BB29E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E47DA6F-081B-4358-E93C-55CB8D4303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DA62921-2132-5F47-0417-826FD1140DA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EA2085C-E957-FD44-A6E2-974DD3A128E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636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D8A2CE-3B31-8A2B-2945-5CC020CF95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32022" y="2298701"/>
            <a:ext cx="27943177" cy="8343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2AB6140-10C1-B078-6BA8-CD6DB71F09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32022" y="10582278"/>
            <a:ext cx="13704890" cy="5186367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A01C1CC-AEC2-2C66-5339-42C0B1366655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2232022" y="15768635"/>
            <a:ext cx="13704890" cy="2319179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0746C08-4F7E-E568-8F11-975FEC393DD8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6402050" y="10582278"/>
            <a:ext cx="13773150" cy="5186367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5FF6D5F-2407-BE19-A06A-2D18D995F55D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16402050" y="15768635"/>
            <a:ext cx="13773150" cy="2319179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3D740C9-A620-587D-23A0-6CBF879A077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D04F5E-E190-F04A-9245-A8D0A36B3536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E6270FD-F71E-3205-3EF5-A384DE2C967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7331C18-506F-7A5A-7822-8733F4D523B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AB9AF9F-C5E7-DA4F-87A2-AA975F098E2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1995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5A061E-43F5-23E1-0968-9906F74B0A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180A164-B662-E4BF-AF56-5BC0D6EF66C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F4D091E-ABA8-9C48-A85E-285AE42CEB3A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D3CC8C2-8F68-274B-D7B8-09DAA38A9B8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036A730-2060-85C0-A8FF-1EFEAB10727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0581A52-0222-E54A-A808-0B99376CBC3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746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6198ECF-7CCB-190D-4454-B621C024C2A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10DDC0-15E1-1C46-B95D-3490B71FD92F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23A4EB9-B77A-EE9A-2A13-8578C5D2F80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8D27905-1917-25A9-F04D-70FC8020F3E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95F7362-220E-004F-BD5C-1010846779C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670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;p4">
            <a:extLst>
              <a:ext uri="{FF2B5EF4-FFF2-40B4-BE49-F238E27FC236}">
                <a16:creationId xmlns:a16="http://schemas.microsoft.com/office/drawing/2014/main" id="{FB47D652-32D9-C395-1FB9-57BC2C3AB6E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430301" y="13410334"/>
            <a:ext cx="27543447" cy="9253334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15;p4">
            <a:extLst>
              <a:ext uri="{FF2B5EF4-FFF2-40B4-BE49-F238E27FC236}">
                <a16:creationId xmlns:a16="http://schemas.microsoft.com/office/drawing/2014/main" id="{122ECF8F-FED1-E8C5-19AF-61D76537F6B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60602" y="24462367"/>
            <a:ext cx="22682835" cy="11032053"/>
          </a:xfrm>
        </p:spPr>
        <p:txBody>
          <a:bodyPr anchorCtr="1"/>
          <a:lstStyle>
            <a:lvl1pPr indent="-228600" algn="ctr">
              <a:buNone/>
              <a:defRPr lang="en-US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16;p4">
            <a:extLst>
              <a:ext uri="{FF2B5EF4-FFF2-40B4-BE49-F238E27FC236}">
                <a16:creationId xmlns:a16="http://schemas.microsoft.com/office/drawing/2014/main" id="{59735955-B130-C717-E146-23BB196EE7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A202AF9-A6CB-5047-BE1F-BA57BC84F38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393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CDC1AE-E77E-13D7-F59E-92B402009B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32022" y="2878138"/>
            <a:ext cx="10448921" cy="10072682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46DC78-AC84-9334-BA03-CC45F6A687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73150" y="6215067"/>
            <a:ext cx="16402050" cy="3067684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456839D-CAFF-9A8B-8AF2-6C47D738C89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2232022" y="12950820"/>
            <a:ext cx="10448921" cy="2399189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D95512-499E-D23D-3F72-A0DCEE36510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AB0659-397D-C247-92E8-86BC1301A40B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25E7DE3-2157-262B-F16E-BA504871E64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FD20B34-111A-20D7-47F2-40F55B8BC2D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25625E2-17E8-CF4D-A39C-C3D20EAA126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8188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DB3C56-7D20-A9A8-942C-C207FB776A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32022" y="2878138"/>
            <a:ext cx="10448921" cy="10072682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318A12C-9E96-42AF-5419-921CE155F739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13773150" y="6215067"/>
            <a:ext cx="16402050" cy="30676848"/>
          </a:xfrm>
        </p:spPr>
        <p:txBody>
          <a:bodyPr/>
          <a:lstStyle>
            <a:lvl1pPr marL="0" indent="0">
              <a:buNone/>
              <a:defRPr lang="en-US" sz="3200"/>
            </a:lvl1pPr>
          </a:lstStyle>
          <a:p>
            <a:pPr lvl="0"/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1CB1968-8622-D243-B3B8-5971B510FB9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2232022" y="12950820"/>
            <a:ext cx="10448921" cy="2399189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62D2E4C-9028-BC03-5074-31B41883FBF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40B7972-B3FD-4D49-9A56-70F2A5D7AAC5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8427849-9DBB-EC5C-F983-4584FD9B4BD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DF4468-BA59-A871-F54B-5A74910F976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C578A8D-A9BF-1B44-B352-A66FD6E391D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550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D9212C-7FDF-3402-5C4C-72CC45455C7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D6DBAC7-088A-3CAB-28E8-85AB8EAA9DE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8D06A5-77D3-D75E-9A71-26EAF406959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09E66CD-788B-414F-923F-566B5F0C4AFD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67F7502-93C4-E822-DE68-B5F46DFB0FC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4DC9946-A02B-8DED-1B4D-5557AA2B43E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86368B4-014A-524B-AF2A-4BCCEF3C9B8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1108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0B364AB-BC3C-FDEA-F225-D29E28BE3FE7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23185434" y="2298701"/>
            <a:ext cx="6985001" cy="36582345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B7FAEA5-6822-E884-9801-85D0F8326AA4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2227258" y="2298701"/>
            <a:ext cx="20805772" cy="3658234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612AA59-CD0C-2A2E-ABE1-14492A0B6C5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BDD5E0-5C3E-F748-B902-1507B84387C3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62C355C-2379-ED67-FC4B-911DE5B389E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8AAAF7-4A6D-244C-0C96-C59230B51D7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3D7974-3407-E941-9C04-26CDF7BCBF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57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;p5">
            <a:extLst>
              <a:ext uri="{FF2B5EF4-FFF2-40B4-BE49-F238E27FC236}">
                <a16:creationId xmlns:a16="http://schemas.microsoft.com/office/drawing/2014/main" id="{847F5279-40F2-EEB1-1869-316E32118F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59698" y="27740015"/>
            <a:ext cx="27543447" cy="8573825"/>
          </a:xfrm>
        </p:spPr>
        <p:txBody>
          <a:bodyPr anchor="t" anchorCtr="0"/>
          <a:lstStyle>
            <a:lvl1pPr algn="l">
              <a:defRPr sz="18900" b="1"/>
            </a:lvl1pPr>
          </a:lstStyle>
          <a:p>
            <a:pPr lvl="0"/>
            <a:endParaRPr lang="en-US"/>
          </a:p>
        </p:txBody>
      </p:sp>
      <p:sp>
        <p:nvSpPr>
          <p:cNvPr id="3" name="Google Shape;19;p5">
            <a:extLst>
              <a:ext uri="{FF2B5EF4-FFF2-40B4-BE49-F238E27FC236}">
                <a16:creationId xmlns:a16="http://schemas.microsoft.com/office/drawing/2014/main" id="{7C560A70-848E-9E5E-FA18-D382DF1D7E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59698" y="18296814"/>
            <a:ext cx="27543447" cy="9443191"/>
          </a:xfrm>
        </p:spPr>
        <p:txBody>
          <a:bodyPr anchor="b"/>
          <a:lstStyle>
            <a:lvl1pPr indent="-228600">
              <a:spcBef>
                <a:spcPts val="2200"/>
              </a:spcBef>
              <a:buNone/>
              <a:defRPr lang="en-US" sz="9400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20;p5">
            <a:extLst>
              <a:ext uri="{FF2B5EF4-FFF2-40B4-BE49-F238E27FC236}">
                <a16:creationId xmlns:a16="http://schemas.microsoft.com/office/drawing/2014/main" id="{CE75A4C2-D845-A482-6261-979EB3A5CA7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DDE4D09-9795-1B4A-B3C4-AA773525C9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43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5079E838-F223-65D2-3591-F8712ACCA9F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3;p6">
            <a:extLst>
              <a:ext uri="{FF2B5EF4-FFF2-40B4-BE49-F238E27FC236}">
                <a16:creationId xmlns:a16="http://schemas.microsoft.com/office/drawing/2014/main" id="{4641931D-422A-C3A3-2682-EBFC9C42884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5DA9F06-D7DC-B643-A547-064E188241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340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;p7">
            <a:extLst>
              <a:ext uri="{FF2B5EF4-FFF2-40B4-BE49-F238E27FC236}">
                <a16:creationId xmlns:a16="http://schemas.microsoft.com/office/drawing/2014/main" id="{43AC6B50-3B16-6D4E-390B-4B9B9444F60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6;p7">
            <a:extLst>
              <a:ext uri="{FF2B5EF4-FFF2-40B4-BE49-F238E27FC236}">
                <a16:creationId xmlns:a16="http://schemas.microsoft.com/office/drawing/2014/main" id="{4F0C51F3-D2EC-3AD6-18E4-0494A3A8F0B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663040"/>
            <a:ext cx="14317419" cy="4027099"/>
          </a:xfrm>
        </p:spPr>
        <p:txBody>
          <a:bodyPr anchor="b"/>
          <a:lstStyle>
            <a:lvl1pPr indent="-228600">
              <a:spcBef>
                <a:spcPts val="2700"/>
              </a:spcBef>
              <a:buNone/>
              <a:defRPr lang="en-US" sz="11300" b="1"/>
            </a:lvl1pPr>
          </a:lstStyle>
          <a:p>
            <a:pPr lvl="0"/>
            <a:endParaRPr lang="en-US"/>
          </a:p>
        </p:txBody>
      </p:sp>
      <p:sp>
        <p:nvSpPr>
          <p:cNvPr id="4" name="Google Shape;27;p7">
            <a:extLst>
              <a:ext uri="{FF2B5EF4-FFF2-40B4-BE49-F238E27FC236}">
                <a16:creationId xmlns:a16="http://schemas.microsoft.com/office/drawing/2014/main" id="{D85E1305-809D-2565-A6AC-DD51E722AA2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460809" y="9663040"/>
            <a:ext cx="14323042" cy="4027099"/>
          </a:xfrm>
        </p:spPr>
        <p:txBody>
          <a:bodyPr anchor="b"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28;p7">
            <a:extLst>
              <a:ext uri="{FF2B5EF4-FFF2-40B4-BE49-F238E27FC236}">
                <a16:creationId xmlns:a16="http://schemas.microsoft.com/office/drawing/2014/main" id="{663D5A29-A9D8-87EC-8161-C0C6D4E7264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8562DB-B611-8D45-B71B-53EE6CCF4B2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39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;p8">
            <a:extLst>
              <a:ext uri="{FF2B5EF4-FFF2-40B4-BE49-F238E27FC236}">
                <a16:creationId xmlns:a16="http://schemas.microsoft.com/office/drawing/2014/main" id="{C71BDDE9-479D-C16F-432E-E903E48CCF9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31;p8">
            <a:extLst>
              <a:ext uri="{FF2B5EF4-FFF2-40B4-BE49-F238E27FC236}">
                <a16:creationId xmlns:a16="http://schemas.microsoft.com/office/drawing/2014/main" id="{1E083A04-8AA5-69DF-9D97-7228B5D071D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EBDEA4B-408C-2240-AED3-63015FB73C9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456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3;p9">
            <a:extLst>
              <a:ext uri="{FF2B5EF4-FFF2-40B4-BE49-F238E27FC236}">
                <a16:creationId xmlns:a16="http://schemas.microsoft.com/office/drawing/2014/main" id="{C136EC0E-6E44-9D30-2A6C-E7111BB10E0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B1248B-F6A8-A242-854E-A55AAC739C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0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;p10">
            <a:extLst>
              <a:ext uri="{FF2B5EF4-FFF2-40B4-BE49-F238E27FC236}">
                <a16:creationId xmlns:a16="http://schemas.microsoft.com/office/drawing/2014/main" id="{388228AD-92D0-C445-4077-782B556A56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18761"/>
            <a:ext cx="10660706" cy="7314724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36;p10">
            <a:extLst>
              <a:ext uri="{FF2B5EF4-FFF2-40B4-BE49-F238E27FC236}">
                <a16:creationId xmlns:a16="http://schemas.microsoft.com/office/drawing/2014/main" id="{B141C143-3D75-5532-6F23-7189FEACA11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669085" y="1718761"/>
            <a:ext cx="18114766" cy="36843452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37;p10">
            <a:extLst>
              <a:ext uri="{FF2B5EF4-FFF2-40B4-BE49-F238E27FC236}">
                <a16:creationId xmlns:a16="http://schemas.microsoft.com/office/drawing/2014/main" id="{C0B64346-D53A-CEA8-DFF7-1884B7E48CD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033494"/>
            <a:ext cx="10660706" cy="29528719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38;p10">
            <a:extLst>
              <a:ext uri="{FF2B5EF4-FFF2-40B4-BE49-F238E27FC236}">
                <a16:creationId xmlns:a16="http://schemas.microsoft.com/office/drawing/2014/main" id="{62EA993F-EC5C-5C28-E0C3-162AC5698FB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E8B32E5-48F4-4447-923C-505E6C6601F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45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;p2">
            <a:extLst>
              <a:ext uri="{FF2B5EF4-FFF2-40B4-BE49-F238E27FC236}">
                <a16:creationId xmlns:a16="http://schemas.microsoft.com/office/drawing/2014/main" id="{79F8F8BA-DBA1-5319-C50F-97D054442DB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9580053" y="40518965"/>
            <a:ext cx="1203789" cy="128274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0" compatLnSpc="1">
            <a:sp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5700" b="0" i="0" u="none" strike="noStrike" kern="0" cap="none" spc="0" baseline="0">
                <a:solidFill>
                  <a:srgbClr val="888888"/>
                </a:solidFill>
                <a:uFillTx/>
                <a:latin typeface="Calibri"/>
                <a:ea typeface="Calibri"/>
                <a:cs typeface="Calibri"/>
              </a:defRPr>
            </a:lvl1pPr>
          </a:lstStyle>
          <a:p>
            <a:pPr lvl="0"/>
            <a:fld id="{E2B2AA6D-F9A5-B740-8474-C5E5B12D0553}" type="slidenum">
              <a:t>‹#›</a:t>
            </a:fld>
            <a:endParaRPr lang="en-US"/>
          </a:p>
        </p:txBody>
      </p:sp>
      <p:grpSp>
        <p:nvGrpSpPr>
          <p:cNvPr id="3" name="群組 8">
            <a:extLst>
              <a:ext uri="{FF2B5EF4-FFF2-40B4-BE49-F238E27FC236}">
                <a16:creationId xmlns:a16="http://schemas.microsoft.com/office/drawing/2014/main" id="{6B960136-7551-071B-B4DE-6487C0FEFFE6}"/>
              </a:ext>
            </a:extLst>
          </p:cNvPr>
          <p:cNvGrpSpPr/>
          <p:nvPr/>
        </p:nvGrpSpPr>
        <p:grpSpPr>
          <a:xfrm>
            <a:off x="0" y="-177795"/>
            <a:ext cx="32397704" cy="7366004"/>
            <a:chOff x="0" y="-177795"/>
            <a:chExt cx="32397704" cy="7366004"/>
          </a:xfrm>
        </p:grpSpPr>
        <p:pic>
          <p:nvPicPr>
            <p:cNvPr id="4" name="圖片 9">
              <a:extLst>
                <a:ext uri="{FF2B5EF4-FFF2-40B4-BE49-F238E27FC236}">
                  <a16:creationId xmlns:a16="http://schemas.microsoft.com/office/drawing/2014/main" id="{9EF1EFD6-2458-B2A1-DF52-C2D5430D9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-177795"/>
              <a:ext cx="32397704" cy="7366004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FD5C91C5-61C5-C834-F578-24BD372EA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5395" y="781455"/>
              <a:ext cx="1062423" cy="1661537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2">
            <a:extLst>
              <a:ext uri="{FF2B5EF4-FFF2-40B4-BE49-F238E27FC236}">
                <a16:creationId xmlns:a16="http://schemas.microsoft.com/office/drawing/2014/main" id="{9E4AAEC7-86AC-488D-7D07-BB7B40B089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28755"/>
            <a:ext cx="29163645" cy="7194819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1" compatLnSpc="1">
            <a:normAutofit/>
          </a:bodyPr>
          <a:lstStyle/>
          <a:p>
            <a:pPr lvl="0"/>
            <a:endParaRPr lang="en-US"/>
          </a:p>
        </p:txBody>
      </p:sp>
      <p:sp>
        <p:nvSpPr>
          <p:cNvPr id="3" name="Google Shape;7;p2">
            <a:extLst>
              <a:ext uri="{FF2B5EF4-FFF2-40B4-BE49-F238E27FC236}">
                <a16:creationId xmlns:a16="http://schemas.microsoft.com/office/drawing/2014/main" id="{2A0B93B6-374E-44CB-9225-6D5552EFF8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620207" y="10072746"/>
            <a:ext cx="29163645" cy="2848946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t" anchorCtr="0" compatLnSpc="1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  <a:endParaRPr lang="en-US"/>
          </a:p>
        </p:txBody>
      </p:sp>
      <p:sp>
        <p:nvSpPr>
          <p:cNvPr id="4" name="Google Shape;8;p2">
            <a:extLst>
              <a:ext uri="{FF2B5EF4-FFF2-40B4-BE49-F238E27FC236}">
                <a16:creationId xmlns:a16="http://schemas.microsoft.com/office/drawing/2014/main" id="{FF73F375-0B9E-6302-B775-E615FDDF261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9580053" y="40518965"/>
            <a:ext cx="1203789" cy="128274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0" compatLnSpc="1">
            <a:sp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5700" b="0" i="0" u="none" strike="noStrike" kern="0" cap="none" spc="0" baseline="0">
                <a:solidFill>
                  <a:srgbClr val="888888"/>
                </a:solidFill>
                <a:uFillTx/>
                <a:latin typeface="Calibri"/>
                <a:ea typeface="Calibri"/>
                <a:cs typeface="Calibri"/>
              </a:defRPr>
            </a:lvl1pPr>
          </a:lstStyle>
          <a:p>
            <a:pPr lvl="0"/>
            <a:fld id="{FDEE4493-2CB3-7540-AC05-A2DB26CB5D72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208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</p:titleStyle>
    <p:bodyStyle>
      <a:lvl1pPr marL="457200" marR="0" lvl="0" indent="-1187448" algn="l" defTabSz="914400" rtl="0" fontAlgn="auto" hangingPunct="1">
        <a:lnSpc>
          <a:spcPct val="100000"/>
        </a:lnSpc>
        <a:spcBef>
          <a:spcPts val="3600"/>
        </a:spcBef>
        <a:spcAft>
          <a:spcPts val="0"/>
        </a:spcAft>
        <a:buClr>
          <a:srgbClr val="000000"/>
        </a:buClr>
        <a:buSzPts val="15100"/>
        <a:buFont typeface="Arial"/>
        <a:buChar char="•"/>
        <a:tabLst/>
        <a:defRPr lang="zh-TW" sz="151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4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0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2">
            <a:extLst>
              <a:ext uri="{FF2B5EF4-FFF2-40B4-BE49-F238E27FC236}">
                <a16:creationId xmlns:a16="http://schemas.microsoft.com/office/drawing/2014/main" id="{5879F638-19CD-4F13-4DA9-EE30A30CD7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28755"/>
            <a:ext cx="29163645" cy="7194819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1" compatLnSpc="1">
            <a:normAutofit/>
          </a:bodyPr>
          <a:lstStyle/>
          <a:p>
            <a:pPr lvl="0"/>
            <a:endParaRPr lang="en-US"/>
          </a:p>
        </p:txBody>
      </p:sp>
      <p:sp>
        <p:nvSpPr>
          <p:cNvPr id="3" name="Google Shape;7;p2">
            <a:extLst>
              <a:ext uri="{FF2B5EF4-FFF2-40B4-BE49-F238E27FC236}">
                <a16:creationId xmlns:a16="http://schemas.microsoft.com/office/drawing/2014/main" id="{D12D7ACE-1CCD-A513-3D0E-42A25AADE0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620207" y="10072746"/>
            <a:ext cx="29163645" cy="2848946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t" anchorCtr="0" compatLnSpc="1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  <a:endParaRPr lang="en-US"/>
          </a:p>
        </p:txBody>
      </p:sp>
      <p:sp>
        <p:nvSpPr>
          <p:cNvPr id="4" name="Google Shape;8;p2">
            <a:extLst>
              <a:ext uri="{FF2B5EF4-FFF2-40B4-BE49-F238E27FC236}">
                <a16:creationId xmlns:a16="http://schemas.microsoft.com/office/drawing/2014/main" id="{C96BFB10-3806-CDB0-5972-0638AF3B9A3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9580053" y="40518965"/>
            <a:ext cx="1203789" cy="128274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0" compatLnSpc="1">
            <a:sp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5700" b="0" i="0" u="none" strike="noStrike" kern="0" cap="none" spc="0" baseline="0">
                <a:solidFill>
                  <a:srgbClr val="888888"/>
                </a:solidFill>
                <a:uFillTx/>
                <a:latin typeface="Calibri"/>
                <a:ea typeface="Calibri"/>
                <a:cs typeface="Calibri"/>
              </a:defRPr>
            </a:lvl1pPr>
          </a:lstStyle>
          <a:p>
            <a:pPr lvl="0"/>
            <a:fld id="{8018EFBC-0F24-1145-9499-5557D94B85BC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208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</p:titleStyle>
    <p:bodyStyle>
      <a:lvl1pPr marL="457200" marR="0" lvl="0" indent="-1187448" algn="l" defTabSz="914400" rtl="0" fontAlgn="auto" hangingPunct="1">
        <a:lnSpc>
          <a:spcPct val="100000"/>
        </a:lnSpc>
        <a:spcBef>
          <a:spcPts val="3600"/>
        </a:spcBef>
        <a:spcAft>
          <a:spcPts val="0"/>
        </a:spcAft>
        <a:buClr>
          <a:srgbClr val="000000"/>
        </a:buClr>
        <a:buSzPts val="15100"/>
        <a:buFont typeface="Arial"/>
        <a:buChar char="•"/>
        <a:tabLst/>
        <a:defRPr lang="zh-TW" sz="151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4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0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24DE209-9D61-CD5F-F101-EA583897B8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7258" y="2298701"/>
            <a:ext cx="27943177" cy="8343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889D48C-7E11-0D34-DEBA-E897C433F1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27258" y="11491914"/>
            <a:ext cx="27943177" cy="273891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EEEFAC-DE03-0732-68AE-8F31925CB0D3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2227258" y="40009764"/>
            <a:ext cx="7289797" cy="22987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0" cap="none" spc="0" baseline="0">
                <a:solidFill>
                  <a:srgbClr val="898989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fld id="{C4BA69D0-E582-7542-880C-27DDF2EBE386}" type="datetime1">
              <a:rPr lang="en-US"/>
              <a:pPr lvl="0"/>
              <a:t>11/13/2025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B2386B-BF90-6AAD-1804-D0E7E01D1F8E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0731498" y="40009764"/>
            <a:ext cx="10934696" cy="22987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0" cap="none" spc="0" baseline="0">
                <a:solidFill>
                  <a:srgbClr val="898989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D6F952-DD17-EE11-2FF3-199ECA3D74E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2880638" y="40009764"/>
            <a:ext cx="7289797" cy="22987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0" cap="none" spc="0" baseline="0">
                <a:solidFill>
                  <a:srgbClr val="898989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fld id="{ED080C0A-E2DC-8F4A-83B0-0BE4D8CEAFD9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zh-TW" sz="4400" b="0" i="0" u="none" strike="noStrike" kern="1200" cap="none" spc="0" baseline="0">
          <a:solidFill>
            <a:srgbClr val="000000"/>
          </a:solidFill>
          <a:uFillTx/>
          <a:latin typeface="Calibri Light"/>
          <a:ea typeface="新細明體" pitchFamily="18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zh-TW" sz="28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4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0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0CA537DB-FFF1-3862-A939-F67A8DF4B6EB}"/>
              </a:ext>
            </a:extLst>
          </p:cNvPr>
          <p:cNvSpPr txBox="1"/>
          <p:nvPr/>
        </p:nvSpPr>
        <p:spPr>
          <a:xfrm>
            <a:off x="591671" y="7368985"/>
            <a:ext cx="31250964" cy="2123657"/>
          </a:xfrm>
          <a:prstGeom prst="rect">
            <a:avLst/>
          </a:prstGeom>
          <a:solidFill>
            <a:srgbClr val="FFFFFF"/>
          </a:solidFill>
          <a:ln w="19046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6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ICCAD 2025 CAD Contest Problem A: Hardware Trojan Detection on Gate Level Netlist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zh-TW" sz="66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組員：熊恩伶、李彥呈、楊力衡、黃梓齊、陳啟綸、謝采晏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9C98E22-78D4-CF44-E3B8-8534BE2E1E6B}"/>
              </a:ext>
            </a:extLst>
          </p:cNvPr>
          <p:cNvSpPr txBox="1"/>
          <p:nvPr/>
        </p:nvSpPr>
        <p:spPr>
          <a:xfrm>
            <a:off x="609977" y="10077446"/>
            <a:ext cx="15325700" cy="313162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Abstract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Traditionally, hardware security has been addressed through functional verification and side-channel analysis. However, as integrated circuits grow in complexity and third-party IP usage increases, hardware Trojans (HTs) have become a major threat to the integrity of modern designs. Conventional detection techniques often fail to generalize across unseen designs due to their reliance on handcrafted features or simulation-based methods.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In this work, we propose a graph-based detection framework that leverages deep learning on gate-level netlists to identify Trojan-inserted gates. Each circuit is modeled as a graph, where nodes represent logic gates and edges capture signal connectivity. We adopt and compare multiple architectures, including Graph Convolutional Networks (GCN), </a:t>
            </a:r>
            <a:r>
              <a:rPr lang="en-US" sz="4000" b="0" i="0" u="none" strike="noStrike" kern="120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GraphSAGE</a:t>
            </a: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, and a hybrid GCN–</a:t>
            </a:r>
            <a:r>
              <a:rPr lang="en-US" sz="4000" b="0" i="0" u="none" strike="noStrike" kern="120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GraphSAGE</a:t>
            </a: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model that combines global structure learning with inductive neighborhood aggregation. The proposed approach effectively captures both topological and functional characteristics of circuits, enabling accurate and generalizable Trojan detection.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All members of this project participated in the CAD Contest 2025, and </a:t>
            </a:r>
            <a:r>
              <a:rPr lang="en-US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has won one </a:t>
            </a:r>
            <a:r>
              <a:rPr lang="zh-TW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特優</a:t>
            </a:r>
            <a:r>
              <a:rPr lang="en-US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 and four </a:t>
            </a:r>
            <a:r>
              <a:rPr lang="zh-TW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佳作</a:t>
            </a:r>
            <a:r>
              <a:rPr lang="en-US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awards in this contest.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1200" cap="none" spc="0" baseline="0" dirty="0">
              <a:solidFill>
                <a:srgbClr val="FF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Problem Formulation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 problem is to detect hardware Trojans in a flattened gate-level Verilog netlist. Each input netlist contains only primitive gates, wires, constants, and flip-flops. The task is to develop a program that determines whether the circuit is Trojan-free or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Trojaned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and, if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Trojaned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, identifies the specific Trojan gates. The output must list the detection result and Trojan gate names, with correctness and F1 score used for evaluation.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Approach</a:t>
            </a: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Our method employs the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BiGCN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-TIF (Bidirectional GCN with Topology and Information Fusion) dual-branch architecture for precise hardware Trojan detection and localization in gate-level netlists.</a:t>
            </a:r>
          </a:p>
          <a:p>
            <a:pPr marL="742950" marR="0" lvl="0" indent="-74295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AutoNum type="arabicParenR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1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Multi-Level Feature Extraction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We extract node features and subgraph features to capture both local structure and regional context.</a:t>
            </a:r>
          </a:p>
        </p:txBody>
      </p:sp>
      <p:pic>
        <p:nvPicPr>
          <p:cNvPr id="5" name="圖片 6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id="{398B42E0-5BCB-B377-3751-D6A366C19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992" y="29106732"/>
            <a:ext cx="10869545" cy="647790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0801433-E82B-C7BA-60A1-9D3326A7D8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97"/>
          <a:stretch>
            <a:fillRect/>
          </a:stretch>
        </p:blipFill>
        <p:spPr>
          <a:xfrm>
            <a:off x="16028149" y="35808031"/>
            <a:ext cx="9259923" cy="7205519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940A9E01-ACAC-3BDD-137A-A657B9C2BD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50915" y="35717521"/>
            <a:ext cx="6425817" cy="7205519"/>
          </a:xfrm>
          <a:prstGeom prst="rect">
            <a:avLst/>
          </a:prstGeom>
        </p:spPr>
      </p:pic>
      <p:sp>
        <p:nvSpPr>
          <p:cNvPr id="7" name="文字方塊 3">
            <a:extLst>
              <a:ext uri="{FF2B5EF4-FFF2-40B4-BE49-F238E27FC236}">
                <a16:creationId xmlns:a16="http://schemas.microsoft.com/office/drawing/2014/main" id="{62AE9FD7-22A5-EDA8-790A-DAD43EF921FC}"/>
              </a:ext>
            </a:extLst>
          </p:cNvPr>
          <p:cNvSpPr txBox="1"/>
          <p:nvPr/>
        </p:nvSpPr>
        <p:spPr>
          <a:xfrm>
            <a:off x="16369552" y="10261822"/>
            <a:ext cx="15607180" cy="2634567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R="0" lvl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571500" indent="-571500">
              <a:buSzPct val="100000"/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zh-TW" sz="4000" kern="0" dirty="0">
                <a:solidFill>
                  <a:srgbClr val="000000"/>
                </a:solidFill>
                <a:latin typeface="Times New Roman" pitchFamily="18"/>
                <a:ea typeface="新細明體" pitchFamily="18"/>
                <a:cs typeface="Times New Roman" pitchFamily="18"/>
              </a:rPr>
              <a:t>Node Features (35 dimensions): Encode gate type, DFF roles, connectivity, local fan-in/fan-out, combinational depth, and basic dynamic activity (transitions and logic duration).</a:t>
            </a:r>
          </a:p>
          <a:p>
            <a:pPr marR="0" lvl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Subgraph Features (23 dimensions): Represent regional statistics for each weakly connected component, including node/edge counts, gate type distribution, and averaged node-level metrics.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2) Dual-Branch GNN Architecture</a:t>
            </a:r>
            <a:b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</a:b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 </a:t>
            </a:r>
            <a:r>
              <a:rPr lang="en-US" sz="4000" b="0" i="0" u="none" strike="noStrike" kern="120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BiGCN</a:t>
            </a: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-TIF model fuses structural and contextual representations for node-level classification.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Node Branch: A three-layer Bidirectional GCN processes node features through both forward (driver-to-load) and backward (load-to-driver) message passing, producing a 192-dimensional local representation.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Subgraph Branch: A two-layer MLP encodes subgraph-level features into a 64-dimensional context vector, which is assigned to all nodes in the same WCC.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Fusion and Classification: The two vectors are concatenated into a 256-dimensional representation and passed through a classification head to predict Trojan or Free labels for each gate.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FF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3) Topology-Aware Post-Processing</a:t>
            </a:r>
            <a:b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</a:b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To enhance robustness and reduce false positives, predictions are refined through structural heuristics: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Neighbor Consistency: Isolated Trojan predictions without Trojan neighbors are reverted to Free.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Small-Group Pruning: Predicted Trojan clusters smaller than five nodes are removed.</a:t>
            </a:r>
            <a:endParaRPr lang="en-US" sz="4800" b="1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Best Results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 two tables below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demonstate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the best results achieved in the CAD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Contest@ICCAD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2025, including both public and hidden test cases. The results are summarized in following figures. </a:t>
            </a:r>
            <a:r>
              <a:rPr lang="en-US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These outstanding results earned us one </a:t>
            </a:r>
            <a:r>
              <a:rPr lang="zh-TW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特優</a:t>
            </a:r>
            <a:r>
              <a:rPr lang="en-US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 and four </a:t>
            </a:r>
            <a:r>
              <a:rPr lang="zh-TW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佳作</a:t>
            </a:r>
            <a:r>
              <a:rPr lang="en-US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awards in the contest.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FD8A2E-7E6F-1B99-2647-4638E707C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01370" y="15185610"/>
            <a:ext cx="12743543" cy="4755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2_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1645</TotalTime>
  <Words>614</Words>
  <Application>Microsoft Office PowerPoint</Application>
  <PresentationFormat>自訂</PresentationFormat>
  <Paragraphs>48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4</vt:i4>
      </vt:variant>
      <vt:variant>
        <vt:lpstr>投影片標題</vt:lpstr>
      </vt:variant>
      <vt:variant>
        <vt:i4>1</vt:i4>
      </vt:variant>
    </vt:vector>
  </HeadingPairs>
  <TitlesOfParts>
    <vt:vector size="10" baseType="lpstr">
      <vt:lpstr>Aptos</vt:lpstr>
      <vt:lpstr>Arial</vt:lpstr>
      <vt:lpstr>Calibri</vt:lpstr>
      <vt:lpstr>Calibri Light</vt:lpstr>
      <vt:lpstr>Times New Roman</vt:lpstr>
      <vt:lpstr>Office 佈景主題</vt:lpstr>
      <vt:lpstr>1_Office 佈景主題</vt:lpstr>
      <vt:lpstr>2_Office 佈景主題</vt:lpstr>
      <vt:lpstr>自訂設計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SophieLin</dc:creator>
  <cp:lastModifiedBy>李彥呈</cp:lastModifiedBy>
  <cp:revision>15</cp:revision>
  <dcterms:modified xsi:type="dcterms:W3CDTF">2025-11-13T14:18:55Z</dcterms:modified>
</cp:coreProperties>
</file>